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Unbounded Light"/>
      <p:regular r:id="rId15"/>
      <p:bold r:id="rId16"/>
    </p:embeddedFont>
    <p:embeddedFont>
      <p:font typeface="Unbounded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mKr7sg74CBFdvlklZypDavd0l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nboundedLight-regular.fntdata"/><Relationship Id="rId14" Type="http://schemas.openxmlformats.org/officeDocument/2006/relationships/slide" Target="slides/slide10.xml"/><Relationship Id="rId17" Type="http://schemas.openxmlformats.org/officeDocument/2006/relationships/font" Target="fonts/Unbounded-bold.fntdata"/><Relationship Id="rId16" Type="http://schemas.openxmlformats.org/officeDocument/2006/relationships/font" Target="fonts/UnboundedLight-bold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hyperlink" Target="https://www.kaggle.com/datasets/mosapabdelghany/medical-insurance-cost-datas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3264337"/>
            <a:ext cx="7556421" cy="1700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b="1" i="0" lang="en-US" sz="3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</a:t>
            </a:r>
            <a:r>
              <a:rPr b="1" lang="en-US" sz="35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inear</a:t>
            </a:r>
            <a:r>
              <a:rPr b="1" i="0" lang="en-US" sz="3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Regression Models for Data-Driven Pricing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/>
          <p:nvPr/>
        </p:nvSpPr>
        <p:spPr>
          <a:xfrm>
            <a:off x="792361" y="623411"/>
            <a:ext cx="7559278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100"/>
              <a:buFont typeface="Unbounded"/>
              <a:buNone/>
            </a:pPr>
            <a:r>
              <a:rPr b="1" i="0" lang="en-US" sz="3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Future Work: Advancing Predictive Capabilities</a:t>
            </a:r>
            <a:endParaRPr b="0" i="0" sz="310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792361" y="1780103"/>
            <a:ext cx="7559278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To further enhance our predictive models and expand their applicability, several avenues for future research are identified.</a:t>
            </a:r>
            <a:endParaRPr b="0" i="0" sz="120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792361" y="2335173"/>
            <a:ext cx="158472" cy="19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 Light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01</a:t>
            </a:r>
            <a:endParaRPr b="0" i="0" sz="1200" u="none" cap="none" strike="noStrike"/>
          </a:p>
        </p:txBody>
      </p:sp>
      <p:sp>
        <p:nvSpPr>
          <p:cNvPr id="203" name="Google Shape;203;p10"/>
          <p:cNvSpPr/>
          <p:nvPr/>
        </p:nvSpPr>
        <p:spPr>
          <a:xfrm>
            <a:off x="792361" y="2581513"/>
            <a:ext cx="7559278" cy="22860"/>
          </a:xfrm>
          <a:prstGeom prst="rect">
            <a:avLst/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/>
          <p:nvPr/>
        </p:nvSpPr>
        <p:spPr>
          <a:xfrm>
            <a:off x="792361" y="2706410"/>
            <a:ext cx="22408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1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Advanced Models</a:t>
            </a:r>
            <a:endParaRPr b="0" i="0" sz="1550" u="none" cap="none" strike="noStrike"/>
          </a:p>
        </p:txBody>
      </p:sp>
      <p:sp>
        <p:nvSpPr>
          <p:cNvPr id="205" name="Google Shape;205;p10"/>
          <p:cNvSpPr/>
          <p:nvPr/>
        </p:nvSpPr>
        <p:spPr>
          <a:xfrm>
            <a:off x="792361" y="3020497"/>
            <a:ext cx="7559278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Explore ensemble methods like </a:t>
            </a:r>
            <a:r>
              <a:rPr b="1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Random Forest</a:t>
            </a: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for potential gains in accuracy and robustness.</a:t>
            </a:r>
            <a:endParaRPr b="0" i="0" sz="1200" u="none" cap="none" strike="noStrike"/>
          </a:p>
        </p:txBody>
      </p:sp>
      <p:sp>
        <p:nvSpPr>
          <p:cNvPr id="206" name="Google Shape;206;p10"/>
          <p:cNvSpPr/>
          <p:nvPr/>
        </p:nvSpPr>
        <p:spPr>
          <a:xfrm>
            <a:off x="792361" y="3680579"/>
            <a:ext cx="158472" cy="19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 Light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02</a:t>
            </a:r>
            <a:endParaRPr b="0" i="0" sz="1200" u="none" cap="none" strike="noStrike"/>
          </a:p>
        </p:txBody>
      </p:sp>
      <p:sp>
        <p:nvSpPr>
          <p:cNvPr id="207" name="Google Shape;207;p10"/>
          <p:cNvSpPr/>
          <p:nvPr/>
        </p:nvSpPr>
        <p:spPr>
          <a:xfrm>
            <a:off x="792361" y="3926919"/>
            <a:ext cx="7559278" cy="22860"/>
          </a:xfrm>
          <a:prstGeom prst="rect">
            <a:avLst/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792361" y="4051816"/>
            <a:ext cx="2504718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1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Feature Engineering</a:t>
            </a:r>
            <a:endParaRPr b="0" i="0" sz="155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792361" y="4365903"/>
            <a:ext cx="7559278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Create new features from existing data, such as interaction terms or polynomial features, to capture more complex relationships.</a:t>
            </a:r>
            <a:endParaRPr b="0" i="0" sz="120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792361" y="5025985"/>
            <a:ext cx="158472" cy="19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 Light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03</a:t>
            </a:r>
            <a:endParaRPr b="0" i="0" sz="120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92361" y="5272326"/>
            <a:ext cx="7559278" cy="22860"/>
          </a:xfrm>
          <a:prstGeom prst="rect">
            <a:avLst/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792361" y="5397222"/>
            <a:ext cx="3240167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1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Real-time Pricing Systems</a:t>
            </a:r>
            <a:endParaRPr b="0" i="0" sz="155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792361" y="5711309"/>
            <a:ext cx="7559278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Develop and integrate models into dynamic, real-time systems for immediate premium adjustments and policy quoting.</a:t>
            </a:r>
            <a:endParaRPr b="0" i="0" sz="120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792361" y="6371392"/>
            <a:ext cx="158472" cy="19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 Light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04</a:t>
            </a:r>
            <a:endParaRPr b="0" i="0" sz="1200" u="none" cap="none" strike="noStrike"/>
          </a:p>
        </p:txBody>
      </p:sp>
      <p:sp>
        <p:nvSpPr>
          <p:cNvPr id="215" name="Google Shape;215;p10"/>
          <p:cNvSpPr/>
          <p:nvPr/>
        </p:nvSpPr>
        <p:spPr>
          <a:xfrm>
            <a:off x="792361" y="6617732"/>
            <a:ext cx="7559278" cy="22860"/>
          </a:xfrm>
          <a:prstGeom prst="rect">
            <a:avLst/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"/>
          <p:cNvSpPr/>
          <p:nvPr/>
        </p:nvSpPr>
        <p:spPr>
          <a:xfrm>
            <a:off x="792361" y="6742628"/>
            <a:ext cx="3183136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1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External Data Integration</a:t>
            </a:r>
            <a:endParaRPr b="0" i="0" sz="1550" u="none" cap="none" strike="noStrike"/>
          </a:p>
        </p:txBody>
      </p:sp>
      <p:sp>
        <p:nvSpPr>
          <p:cNvPr id="217" name="Google Shape;217;p10"/>
          <p:cNvSpPr/>
          <p:nvPr/>
        </p:nvSpPr>
        <p:spPr>
          <a:xfrm>
            <a:off x="792361" y="7056715"/>
            <a:ext cx="7559278" cy="4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Incorporate additional data sources like health records, claims history, or socioeconomic indicators to enrich predictive power.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793790" y="1787247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Challenge of Accurate Insurance Pricing</a:t>
            </a:r>
            <a:endParaRPr b="0" i="0" sz="4450" u="none" cap="none" strike="noStrike"/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65843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793790" y="4508897"/>
            <a:ext cx="41586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Complexity in Calculation</a:t>
            </a:r>
            <a:endParaRPr b="0" i="0" sz="22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93790" y="5353645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Traditional methods often struggle with the myriad of factors influencing medical insurance costs.</a:t>
            </a:r>
            <a:endParaRPr b="0" i="0" sz="1750" u="none" cap="none" strike="noStrike"/>
          </a:p>
        </p:txBody>
      </p:sp>
      <p:pic>
        <p:nvPicPr>
          <p:cNvPr descr="preencoded.png"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5893" y="365843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5235893" y="4508897"/>
            <a:ext cx="324433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Need for Precision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5235893" y="4999315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Inaccurate pricing can lead to financial losses for insurers and unfair premiums for policyholders.</a:t>
            </a:r>
            <a:endParaRPr b="0" i="0" sz="1750" u="none" cap="none" strike="noStrike"/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995" y="365843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9677995" y="4508897"/>
            <a:ext cx="316611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Competitive Edge</a:t>
            </a:r>
            <a:endParaRPr b="0" i="0" sz="22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9677995" y="4999315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Predictive analytics offers a significant advantage in the rapidly evolving Insure-Tech landscape.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793790" y="975479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b="1" i="0" lang="en-US" sz="3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Dataset Overview: Kaggle Medical Insurance Costs</a:t>
            </a:r>
            <a:endParaRPr b="0" i="0" sz="35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93790" y="2457688"/>
            <a:ext cx="3556873" cy="783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Our project utilizes a comprehensive dataset from Kaggle, designed to explore the drivers of medical insurance charges.</a:t>
            </a:r>
            <a:endParaRPr b="0" i="0" sz="14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93790" y="3386495"/>
            <a:ext cx="332565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Unbounded"/>
              <a:buNone/>
            </a:pPr>
            <a:r>
              <a:rPr b="1" i="0" lang="en-US" sz="1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Key Features Analyzed:</a:t>
            </a:r>
            <a:endParaRPr b="0" i="0" sz="17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93790" y="3815120"/>
            <a:ext cx="3556873" cy="313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Age: Demographic factor influencing health risks.</a:t>
            </a:r>
            <a:endParaRPr b="0" i="0" sz="1400" u="none" cap="none" strike="noStrike"/>
          </a:p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Sex: Gender-based health pattern variations.</a:t>
            </a:r>
            <a:endParaRPr b="0" i="0" sz="1400" u="none" cap="none" strike="noStrike"/>
          </a:p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BMI: Indicator of body health and potential risks.</a:t>
            </a:r>
            <a:endParaRPr b="0" i="0" sz="1400" u="none" cap="none" strike="noStrike"/>
          </a:p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Children: Number of dependents impacting family policies.</a:t>
            </a:r>
            <a:endParaRPr b="0" i="0" sz="1400" u="none" cap="none" strike="noStrike"/>
          </a:p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Smoker Status: A critical health behavior variable.</a:t>
            </a:r>
            <a:endParaRPr b="0" i="0" sz="1400" u="none" cap="none" strike="noStrike"/>
          </a:p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Region: Geographic location with varying healthcare costs.</a:t>
            </a:r>
            <a:endParaRPr b="0" i="0" sz="14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4800957" y="247221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Unbounded"/>
              <a:buNone/>
            </a:pPr>
            <a:r>
              <a:rPr b="1" i="0" lang="en-US" sz="1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Target Variable:</a:t>
            </a:r>
            <a:endParaRPr b="0" i="0" sz="17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4800957" y="2900839"/>
            <a:ext cx="3556873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26A688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26A688"/>
                </a:solidFill>
                <a:latin typeface="Open Sans"/>
                <a:ea typeface="Open Sans"/>
                <a:cs typeface="Open Sans"/>
                <a:sym typeface="Open Sans"/>
              </a:rPr>
              <a:t>Insurance Charges:</a:t>
            </a: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The individual medical costs billed by health insurance.</a:t>
            </a:r>
            <a:endParaRPr b="0" i="0" sz="14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4800957" y="3586520"/>
            <a:ext cx="3556873" cy="934283"/>
          </a:xfrm>
          <a:prstGeom prst="roundRect">
            <a:avLst>
              <a:gd fmla="val 8158" name="adj"/>
            </a:avLst>
          </a:prstGeom>
          <a:solidFill>
            <a:srgbClr val="C1F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2408" y="3852624"/>
            <a:ext cx="226814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5390674" y="3777020"/>
            <a:ext cx="2785705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Source: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400" u="sng" cap="none" strike="noStrike">
                <a:solidFill>
                  <a:srgbClr val="26A68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– Medical Insurance Cost Dataset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456962" y="358973"/>
            <a:ext cx="10238899" cy="407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550"/>
              <a:buFont typeface="Unbounded"/>
              <a:buNone/>
            </a:pPr>
            <a:r>
              <a:rPr b="1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Exploratory Data Analysis: Uncovering Key Trends</a:t>
            </a:r>
            <a:endParaRPr b="0" i="0" sz="255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456962" y="917138"/>
            <a:ext cx="13716476" cy="164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-US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Our initial analysis revealed crucial insights into factors significantly influencing insurance charges.</a:t>
            </a:r>
            <a:endParaRPr b="0" i="0" sz="1000" u="none" cap="none" strike="noStrike"/>
          </a:p>
        </p:txBody>
      </p:sp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867" y="1166217"/>
            <a:ext cx="8002667" cy="68503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3918960" y="3219795"/>
            <a:ext cx="3175710" cy="385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nbounded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Smoking Impact</a:t>
            </a:r>
            <a:endParaRPr b="0" i="0" sz="24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8154027" y="2793738"/>
            <a:ext cx="2688360" cy="771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nbounded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BMI Correlation</a:t>
            </a:r>
            <a:endParaRPr b="0" i="0" sz="24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6823563" y="5810428"/>
            <a:ext cx="2331740" cy="1157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nbounded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Age Progression</a:t>
            </a:r>
            <a:endParaRPr b="0" i="0" sz="24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456962" y="8101132"/>
            <a:ext cx="13716476" cy="164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-US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Visualizations like bar charts and scatter plots confirmed strong correlations between these variables and the target insurance charges, guiding our modeling strategy.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793790" y="140017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Preprocessing: Preparing for Prediction</a:t>
            </a:r>
            <a:endParaRPr b="0" i="0" sz="44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793790" y="327136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Robust data preparation is fundamental for building accurate and reliable machine learning models.</a:t>
            </a:r>
            <a:endParaRPr b="0" i="0" sz="1750" u="none" cap="none" strike="noStrike"/>
          </a:p>
        </p:txBody>
      </p:sp>
      <p:pic>
        <p:nvPicPr>
          <p:cNvPr descr="preencoded.png"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8941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1020604" y="5023485"/>
            <a:ext cx="38476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Categorical Encoding</a:t>
            </a:r>
            <a:endParaRPr b="0" i="0" sz="22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1020604" y="55139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Transforming 'sex', 'smoker', and 'region' into numerical formats using one-hot encoding.</a:t>
            </a:r>
            <a:endParaRPr b="0" i="0" sz="1750" u="none" cap="none" strike="noStrike"/>
          </a:p>
        </p:txBody>
      </p:sp>
      <p:pic>
        <p:nvPicPr>
          <p:cNvPr descr="preencoded.png" id="110" name="Google Shape;1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88941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5368171" y="50234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Feature Scaling</a:t>
            </a:r>
            <a:endParaRPr b="0" i="0" sz="220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5368171" y="55139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Normalizing numerical features to ensure no single variable dominates the model training process.</a:t>
            </a:r>
            <a:endParaRPr b="0" i="0" sz="1750" u="none" cap="none" strike="noStrike"/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88941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9715738" y="50234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Train-Test Split</a:t>
            </a:r>
            <a:endParaRPr b="0" i="0" sz="220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9715738" y="551390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Dividing the dataset into training (80%) and testing (20%) sets to evaluate model generalization.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6280190" y="750689"/>
            <a:ext cx="7556421" cy="120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750"/>
              <a:buFont typeface="Unbounded"/>
              <a:buNone/>
            </a:pPr>
            <a:r>
              <a:rPr b="1" i="0" lang="en-US" sz="3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Modeling Approach: Regression Techniques</a:t>
            </a:r>
            <a:endParaRPr b="0" i="0" sz="375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6280190" y="2365177"/>
            <a:ext cx="3248739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Linear Regression</a:t>
            </a:r>
            <a:endParaRPr b="0" i="0" sz="2250" u="none" cap="none" strike="noStrike"/>
          </a:p>
        </p:txBody>
      </p:sp>
      <p:sp>
        <p:nvSpPr>
          <p:cNvPr id="124" name="Google Shape;124;p6"/>
          <p:cNvSpPr/>
          <p:nvPr/>
        </p:nvSpPr>
        <p:spPr>
          <a:xfrm>
            <a:off x="6280190" y="2890480"/>
            <a:ext cx="3543062" cy="114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 foundational statistical model to establish the linear relationship between features and insurance charges.</a:t>
            </a:r>
            <a:endParaRPr b="0" i="0" sz="1500" u="none" cap="none" strike="noStrike"/>
          </a:p>
        </p:txBody>
      </p:sp>
      <p:sp>
        <p:nvSpPr>
          <p:cNvPr id="125" name="Google Shape;125;p6"/>
          <p:cNvSpPr/>
          <p:nvPr/>
        </p:nvSpPr>
        <p:spPr>
          <a:xfrm>
            <a:off x="6280190" y="4195405"/>
            <a:ext cx="3543062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Regularization Techniques</a:t>
            </a:r>
            <a:endParaRPr b="0" i="0" sz="225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6280190" y="5082183"/>
            <a:ext cx="3543062" cy="2282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Ridge Regression:</a:t>
            </a: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Mitigates multicollinearity and reduces model complexity by adding an L2 penalty term.</a:t>
            </a:r>
            <a:endParaRPr b="0" i="0" sz="1500" u="none" cap="none" strike="noStrike"/>
          </a:p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Lasso Regression:</a:t>
            </a: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Performs feature selection by driving less important feature coefficients to zero with an L1 penalty.</a:t>
            </a:r>
            <a:endParaRPr b="0" i="0" sz="150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10162342" y="2201347"/>
            <a:ext cx="3820716" cy="5277564"/>
          </a:xfrm>
          <a:prstGeom prst="roundRect">
            <a:avLst>
              <a:gd fmla="val 3633" name="adj"/>
            </a:avLst>
          </a:prstGeom>
          <a:solidFill>
            <a:srgbClr val="DDF8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10355104" y="2365177"/>
            <a:ext cx="312015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Regularization?</a:t>
            </a:r>
            <a:endParaRPr b="0" i="0" sz="18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10355104" y="2830235"/>
            <a:ext cx="3435191" cy="1426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Regularization is crucial to prevent </a:t>
            </a:r>
            <a:r>
              <a:rPr b="1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overfitting</a:t>
            </a: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, especially in datasets with many features or high intercorrelations. It enhances model generalization and stability.</a:t>
            </a:r>
            <a:endParaRPr b="0" i="0" sz="150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10355104" y="4404003"/>
            <a:ext cx="3435191" cy="1426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penalizing large coefficients, these techniques help create more robust and interpretable models, essential for sensitive applications like insurance pricing.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/>
          <p:nvPr/>
        </p:nvSpPr>
        <p:spPr>
          <a:xfrm>
            <a:off x="793790" y="783550"/>
            <a:ext cx="13042821" cy="134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200"/>
              <a:buFont typeface="Unbounded"/>
              <a:buNone/>
            </a:pPr>
            <a:r>
              <a:rPr b="1" i="0" lang="en-US" sz="4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Model Evaluation: Assessing Performance</a:t>
            </a:r>
            <a:endParaRPr b="0" i="0" sz="42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793790" y="2539722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We employed standard regression metrics to rigorously assess the predictive power and accuracy of our models.</a:t>
            </a:r>
            <a:endParaRPr b="0" i="0" sz="165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793790" y="3106103"/>
            <a:ext cx="4211122" cy="3437453"/>
          </a:xfrm>
          <a:prstGeom prst="roundRect">
            <a:avLst>
              <a:gd fmla="val 26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1016794" y="3329107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554" y="3506748"/>
            <a:ext cx="290870" cy="29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1016794" y="4180165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R² Score</a:t>
            </a:r>
            <a:endParaRPr b="0" i="0" sz="21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1016794" y="4639508"/>
            <a:ext cx="3765113" cy="1344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Measures the proportion of variance in the dependent variable predictable from the independent variables. Higher is better.</a:t>
            </a:r>
            <a:endParaRPr b="0" i="0" sz="165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5209580" y="3106103"/>
            <a:ext cx="4211122" cy="3437453"/>
          </a:xfrm>
          <a:prstGeom prst="roundRect">
            <a:avLst>
              <a:gd fmla="val 26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432584" y="3329107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344" y="3506748"/>
            <a:ext cx="290870" cy="29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5432584" y="4180165"/>
            <a:ext cx="3765113" cy="67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Mean Absolute Error (MAE)</a:t>
            </a:r>
            <a:endParaRPr b="0" i="0" sz="21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5432584" y="4976098"/>
            <a:ext cx="3765113" cy="1344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Indicates the average magnitude of errors in a set of predictions, without considering their direction. Lower is better.</a:t>
            </a:r>
            <a:endParaRPr b="0" i="0" sz="165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9625370" y="3106103"/>
            <a:ext cx="4211122" cy="3437453"/>
          </a:xfrm>
          <a:prstGeom prst="roundRect">
            <a:avLst>
              <a:gd fmla="val 26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9848374" y="3329107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26A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6134" y="3506748"/>
            <a:ext cx="290870" cy="29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9848374" y="4180165"/>
            <a:ext cx="3765113" cy="67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Mean Squared Error (MSE)</a:t>
            </a:r>
            <a:endParaRPr b="0" i="0" sz="21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9848374" y="4976098"/>
            <a:ext cx="3765113" cy="10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Measures the average of the squares of the errors. Gives higher weight to larger errors. Lower is better.</a:t>
            </a:r>
            <a:endParaRPr b="0" i="0" sz="165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93790" y="6773823"/>
            <a:ext cx="13042821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These metrics provide a comprehensive view of how well each model predicts medical insurance costs, allowing for a fair comparison.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/>
          <p:nvPr/>
        </p:nvSpPr>
        <p:spPr>
          <a:xfrm>
            <a:off x="6280190" y="995005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b="1" i="0" lang="en-US" sz="3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Results &amp; Insights: Key Drivers of Cost</a:t>
            </a:r>
            <a:endParaRPr b="0" i="0" sz="3550" u="none" cap="none" strike="noStrike"/>
          </a:p>
        </p:txBody>
      </p:sp>
      <p:sp>
        <p:nvSpPr>
          <p:cNvPr id="161" name="Google Shape;161;p8"/>
          <p:cNvSpPr/>
          <p:nvPr/>
        </p:nvSpPr>
        <p:spPr>
          <a:xfrm>
            <a:off x="6280190" y="2491740"/>
            <a:ext cx="3556873" cy="68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Best Performing Model:</a:t>
            </a:r>
            <a:endParaRPr b="0" i="0" sz="210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6280190" y="3317200"/>
            <a:ext cx="3556873" cy="130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Our analysis identified </a:t>
            </a:r>
            <a:r>
              <a:rPr b="0" i="0" lang="en-US" sz="1400" u="none" cap="none" strike="noStrike">
                <a:solidFill>
                  <a:srgbClr val="26A688"/>
                </a:solidFill>
                <a:latin typeface="Open Sans"/>
                <a:ea typeface="Open Sans"/>
                <a:cs typeface="Open Sans"/>
                <a:sym typeface="Open Sans"/>
              </a:rPr>
              <a:t>Lasso Regression</a:t>
            </a: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as the top performer, striking an excellent balance between predictive accuracy and model interpretability due to its feature selection capabilities.</a:t>
            </a:r>
            <a:endParaRPr b="0" i="0" sz="14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6280190" y="4768453"/>
            <a:ext cx="2914293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Key Cost Drivers:</a:t>
            </a:r>
            <a:endParaRPr b="0" i="0" sz="210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6280190" y="5253752"/>
            <a:ext cx="3556873" cy="18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1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Smoker Status:</a:t>
            </a: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The most significant factor, leading to substantially higher premiums.</a:t>
            </a:r>
            <a:endParaRPr b="0" i="0" sz="1400" u="none" cap="none" strike="noStrike"/>
          </a:p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1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Age:</a:t>
            </a: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Premiums increase progressively with age.</a:t>
            </a:r>
            <a:endParaRPr b="0" i="0" sz="1400" u="none" cap="none" strike="noStrike"/>
          </a:p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1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BMI:</a:t>
            </a: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Higher BMI correlates with increased insurance costs.</a:t>
            </a:r>
            <a:endParaRPr b="0" i="0" sz="140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10287357" y="2491740"/>
            <a:ext cx="3556873" cy="68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100"/>
              <a:buFont typeface="Unbounded"/>
              <a:buNone/>
            </a:pPr>
            <a:r>
              <a:rPr b="1" i="0" lang="en-US" sz="21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Coefficient Interpretation:</a:t>
            </a:r>
            <a:endParaRPr b="0" i="0" sz="210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10287357" y="3317200"/>
            <a:ext cx="3556873" cy="130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Lasso's ability to drive less relevant features' coefficients to zero provided clear insights into which variables are most impactful. This directly translates into transparent pricing policies.</a:t>
            </a:r>
            <a:endParaRPr b="0" i="0" sz="140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10287357" y="4786551"/>
            <a:ext cx="3556873" cy="1717953"/>
          </a:xfrm>
          <a:prstGeom prst="roundRect">
            <a:avLst>
              <a:gd fmla="val 4436" name="adj"/>
            </a:avLst>
          </a:prstGeom>
          <a:solidFill>
            <a:srgbClr val="C1F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808" y="5052655"/>
            <a:ext cx="226814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10877074" y="4977051"/>
            <a:ext cx="2785705" cy="130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model's coefficients confirm that lifestyle choices and basic demographic data are paramount in determining insurance charges.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793790" y="1174194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Conclusion: Empowering Insure-Tech with Data</a:t>
            </a:r>
            <a:endParaRPr b="0" i="0" sz="4450" u="none" cap="none" strike="noStrike"/>
          </a:p>
        </p:txBody>
      </p:sp>
      <p:sp>
        <p:nvSpPr>
          <p:cNvPr id="176" name="Google Shape;176;p9"/>
          <p:cNvSpPr/>
          <p:nvPr/>
        </p:nvSpPr>
        <p:spPr>
          <a:xfrm>
            <a:off x="793790" y="304538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This project successfully demonstrates the power of machine learning in refining medical insurance cost estimation, offering tangible benefits for the Insure-Tech sector.</a:t>
            </a:r>
            <a:endParaRPr b="0" i="0" sz="1750" u="none" cap="none" strike="noStrike"/>
          </a:p>
        </p:txBody>
      </p:sp>
      <p:sp>
        <p:nvSpPr>
          <p:cNvPr id="177" name="Google Shape;177;p9"/>
          <p:cNvSpPr/>
          <p:nvPr/>
        </p:nvSpPr>
        <p:spPr>
          <a:xfrm>
            <a:off x="793790" y="4026337"/>
            <a:ext cx="13042821" cy="2410897"/>
          </a:xfrm>
          <a:prstGeom prst="roundRect">
            <a:avLst>
              <a:gd fmla="val 3952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801410" y="4033957"/>
            <a:ext cx="4342448" cy="2395657"/>
          </a:xfrm>
          <a:prstGeom prst="roundRect">
            <a:avLst>
              <a:gd fmla="val 3977" name="adj"/>
            </a:avLst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1028224" y="4260771"/>
            <a:ext cx="354865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Enhanced Accuracy</a:t>
            </a:r>
            <a:endParaRPr b="0" i="0" sz="2200" u="none" cap="none" strike="noStrike"/>
          </a:p>
        </p:txBody>
      </p:sp>
      <p:sp>
        <p:nvSpPr>
          <p:cNvPr id="180" name="Google Shape;180;p9"/>
          <p:cNvSpPr/>
          <p:nvPr/>
        </p:nvSpPr>
        <p:spPr>
          <a:xfrm>
            <a:off x="1028224" y="5105519"/>
            <a:ext cx="35486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Predictive models provide more precise premium estimations, reducing discrepancies.</a:t>
            </a:r>
            <a:endParaRPr b="0" i="0" sz="1750" u="none" cap="none" strike="noStrike"/>
          </a:p>
        </p:txBody>
      </p:sp>
      <p:sp>
        <p:nvSpPr>
          <p:cNvPr id="181" name="Google Shape;181;p9"/>
          <p:cNvSpPr/>
          <p:nvPr/>
        </p:nvSpPr>
        <p:spPr>
          <a:xfrm>
            <a:off x="5143857" y="4033957"/>
            <a:ext cx="4342567" cy="2395657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5143857" y="4033957"/>
            <a:ext cx="30480" cy="2395657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5710833" y="42607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Fairer Pricing</a:t>
            </a:r>
            <a:endParaRPr b="0" i="0" sz="220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5710833" y="4751189"/>
            <a:ext cx="320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Data-driven insights enable insurers to offer more equitable and competitive policies.</a:t>
            </a:r>
            <a:endParaRPr b="0" i="0" sz="1750" u="none" cap="none" strike="noStrike"/>
          </a:p>
        </p:txBody>
      </p:sp>
      <p:sp>
        <p:nvSpPr>
          <p:cNvPr id="185" name="Google Shape;185;p9"/>
          <p:cNvSpPr/>
          <p:nvPr/>
        </p:nvSpPr>
        <p:spPr>
          <a:xfrm>
            <a:off x="4860369" y="4948238"/>
            <a:ext cx="566976" cy="566976"/>
          </a:xfrm>
          <a:prstGeom prst="roundRect">
            <a:avLst>
              <a:gd fmla="val 16803" name="adj"/>
            </a:avLst>
          </a:prstGeom>
          <a:solidFill>
            <a:srgbClr val="FFFFFF"/>
          </a:solidFill>
          <a:ln cap="flat" cmpd="sng" w="3047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054" y="5089922"/>
            <a:ext cx="283488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9486424" y="4033957"/>
            <a:ext cx="4342567" cy="2395657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9486424" y="4033957"/>
            <a:ext cx="30480" cy="2395657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10053399" y="4260771"/>
            <a:ext cx="354877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Operational Efficiency</a:t>
            </a:r>
            <a:endParaRPr b="0" i="0" sz="2200" u="none" cap="none" strike="noStrike"/>
          </a:p>
        </p:txBody>
      </p:sp>
      <p:sp>
        <p:nvSpPr>
          <p:cNvPr id="190" name="Google Shape;190;p9"/>
          <p:cNvSpPr/>
          <p:nvPr/>
        </p:nvSpPr>
        <p:spPr>
          <a:xfrm>
            <a:off x="10053399" y="5105519"/>
            <a:ext cx="354877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Automated, intelligent pricing reduces manual effort and streamlines operations.</a:t>
            </a:r>
            <a:endParaRPr b="0" i="0" sz="175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9202936" y="4948238"/>
            <a:ext cx="566976" cy="566976"/>
          </a:xfrm>
          <a:prstGeom prst="roundRect">
            <a:avLst>
              <a:gd fmla="val 16803" name="adj"/>
            </a:avLst>
          </a:prstGeom>
          <a:solidFill>
            <a:srgbClr val="FFFFFF"/>
          </a:solidFill>
          <a:ln cap="flat" cmpd="sng" w="3047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4620" y="5089922"/>
            <a:ext cx="283488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793790" y="669238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understanding key cost drivers, Insure-Tech companies can develop more informed strategies and product offerings.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2026-02-05T05:35:00Z</dcterms:created>
</cp:coreProperties>
</file>